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5" r:id="rId2"/>
    <p:sldMasterId id="2147483698" r:id="rId3"/>
    <p:sldMasterId id="2147483722" r:id="rId4"/>
    <p:sldMasterId id="2147483734" r:id="rId5"/>
  </p:sldMasterIdLst>
  <p:notesMasterIdLst>
    <p:notesMasterId r:id="rId49"/>
  </p:notesMasterIdLst>
  <p:sldIdLst>
    <p:sldId id="273" r:id="rId6"/>
    <p:sldId id="275" r:id="rId7"/>
    <p:sldId id="279" r:id="rId8"/>
    <p:sldId id="276" r:id="rId9"/>
    <p:sldId id="317" r:id="rId10"/>
    <p:sldId id="318" r:id="rId11"/>
    <p:sldId id="319" r:id="rId12"/>
    <p:sldId id="281" r:id="rId13"/>
    <p:sldId id="282" r:id="rId14"/>
    <p:sldId id="283" r:id="rId15"/>
    <p:sldId id="321" r:id="rId16"/>
    <p:sldId id="284" r:id="rId17"/>
    <p:sldId id="285" r:id="rId18"/>
    <p:sldId id="286" r:id="rId19"/>
    <p:sldId id="287" r:id="rId20"/>
    <p:sldId id="288" r:id="rId21"/>
    <p:sldId id="313" r:id="rId22"/>
    <p:sldId id="289" r:id="rId23"/>
    <p:sldId id="290" r:id="rId24"/>
    <p:sldId id="291" r:id="rId25"/>
    <p:sldId id="314" r:id="rId26"/>
    <p:sldId id="316" r:id="rId27"/>
    <p:sldId id="292" r:id="rId28"/>
    <p:sldId id="293" r:id="rId29"/>
    <p:sldId id="311" r:id="rId30"/>
    <p:sldId id="294" r:id="rId31"/>
    <p:sldId id="295" r:id="rId32"/>
    <p:sldId id="310" r:id="rId33"/>
    <p:sldId id="309" r:id="rId34"/>
    <p:sldId id="296" r:id="rId35"/>
    <p:sldId id="297" r:id="rId36"/>
    <p:sldId id="312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12192000" cy="6858000"/>
  <p:notesSz cx="6858000" cy="9144000"/>
  <p:embeddedFontLst>
    <p:embeddedFont>
      <p:font typeface="Tahoma" pitchFamily="34" charset="0"/>
      <p:regular r:id="rId50"/>
      <p:bold r:id="rId51"/>
    </p:embeddedFont>
    <p:embeddedFont>
      <p:font typeface="Franklin Gothic Book" pitchFamily="34" charset="0"/>
      <p:regular r:id="rId52"/>
      <p:italic r:id="rId53"/>
    </p:embeddedFont>
    <p:embeddedFont>
      <p:font typeface=".VnAristote" pitchFamily="34" charset="0"/>
      <p:regular r:id="rId54"/>
    </p:embeddedFont>
    <p:embeddedFont>
      <p:font typeface="Verdana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  <p:embeddedFont>
      <p:font typeface="Lucida Sans Unicode" pitchFamily="34" charset="0"/>
      <p:regular r:id="rId60"/>
    </p:embeddedFont>
    <p:embeddedFont>
      <p:font typeface="Comic Sans MS" pitchFamily="66" charset="0"/>
      <p:regular r:id="rId61"/>
      <p:bold r:id="rId62"/>
      <p:italic r:id="rId63"/>
      <p:boldItalic r:id="rId64"/>
    </p:embeddedFont>
    <p:embeddedFont>
      <p:font typeface="Wingdings 3" pitchFamily="18" charset="2"/>
      <p:regular r:id="rId65"/>
    </p:embeddedFont>
    <p:embeddedFont>
      <p:font typeface="Arial Black" pitchFamily="34" charset="0"/>
      <p:bold r:id="rId66"/>
    </p:embeddedFont>
    <p:embeddedFont>
      <p:font typeface="Perpetua" pitchFamily="18" charset="0"/>
      <p:regular r:id="rId67"/>
      <p:bold r:id="rId68"/>
      <p:italic r:id="rId69"/>
      <p:boldItalic r:id="rId70"/>
    </p:embeddedFont>
    <p:embeddedFont>
      <p:font typeface="Amazone" pitchFamily="66" charset="0"/>
      <p:regular r:id="rId71"/>
    </p:embeddedFont>
    <p:embeddedFont>
      <p:font typeface="Calibri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45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font" Target="fonts/font25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04BD-3616-48D4-87C1-129AA5C712A5}" type="datetimeFigureOut">
              <a:rPr lang="en-US" smtClean="0"/>
              <a:t>18/1/2021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BBC1-2257-465C-9E36-D0765972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E7C3C0-8104-42AA-A0C6-E8BC6645A626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908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83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81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30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95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14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45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70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2" y="804866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41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53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2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53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386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03"/>
            <a:ext cx="508000" cy="244475"/>
          </a:xfrm>
        </p:spPr>
        <p:txBody>
          <a:bodyPr/>
          <a:lstStyle>
            <a:lvl1pPr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628B84-3126-47BC-99DE-73875315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28"/>
            <a:ext cx="2844800" cy="244475"/>
          </a:xfrm>
        </p:spPr>
        <p:txBody>
          <a:bodyPr/>
          <a:lstStyle>
            <a:lvl1pPr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6AFE9-82E1-486E-9F2E-302DC2B64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E35CCE-46B4-469B-A359-A3DF0735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DC1970-B45A-4080-B339-4ABDDACD2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82EB7D-AF3A-4A3C-84A7-BE706544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9DFF1F-D2EE-49E4-B9BB-75ECB474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C3C8F3-6AE8-493B-B39C-B5438397E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69E00A-0582-4A4E-AE42-0ACF222A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6772D9-F9E9-4F79-B485-C42CE3A0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23E595-3B8C-4E5F-BB2F-043A48E4D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E8C10D-CEA1-4AF2-9DF9-E2463D5C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081B4D-C2AA-458B-9A4F-2F525CBA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D87522-25BF-48BF-85D2-E2BB7F00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86A8-4E61-4AA4-BC48-D4CF4BD8C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74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20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72E863-62B6-43C2-9C81-5134EF1F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AC9D-C922-4FDA-B2BA-7F58F76B6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6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59EF6A-B38A-409F-B7D0-994A6F2E4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35AF-E612-4005-BA1F-F8E8BF5C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1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9F05-25B2-44E6-BC13-BF6434F2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255BF-6ACB-4B38-953C-3C0ADF510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52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8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70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4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AC32B559-CF67-4B1E-B6A5-AD4A717B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C144-A768-4AEF-9D6C-B05F65B6D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8821-A096-4FBB-A86C-A8C0AA02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9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9" y="69857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95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70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7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AA2E73-4A2F-4DEF-9A8A-9B310C33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00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B514-91E2-4AA7-B803-F710A975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1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62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8" y="2376495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8" y="2341570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20" y="2468570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7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31F61-7C85-4136-847B-A58FEB9B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7E41-4B09-419F-AF7C-7C9AC0DF7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C631-6592-47E4-AA6C-866E368D5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8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1612-0ABD-4C8C-B8F1-B5D2C728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4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B8D8-81E6-409B-917E-8C743080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9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72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EB16-C300-4E56-96ED-EABEE491E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8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22" y="4683132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22" y="4649795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22" y="4773620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2" y="66682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19C3-0EC1-47E3-9298-E35FBF13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0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34EA-D1D7-4BA0-BE17-6DB3A7C7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3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7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0899-8B41-43A8-9E3C-BB630926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8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0DE0F8D-0451-46D6-93EA-AA9C0A2E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1749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423B9C7-A132-4390-A8C4-F35352C8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7739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F1DC5F7-D9E1-404B-A4B6-2784E51F6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766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A6628BC-F3A4-4AF2-A166-D3887AA8A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6454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380058F-D183-411A-893A-BD578EFF2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19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87C887E-35B6-4117-8784-98A62F54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280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63D59F6-BB8F-4CA4-A2F7-A328737B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0339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A1CFD75-957D-463B-AA37-667A69996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6716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F39D152-2FA3-41CC-8CA1-597737288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0507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F0AB5C2-277C-4708-98C3-58C4C9F2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3085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71FF944-9F50-40FA-AEC3-A5823076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91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1020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120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30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1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0978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64D46-7E42-45BE-B9FB-C199DFCD40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4105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19078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02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6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8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43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43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43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Arial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F0816-1B39-4749-8BBB-62CA5CA337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3085" name="Picture 16" descr="Picture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Rounded Rectangle 4"/>
          <p:cNvGrpSpPr>
            <a:grpSpLocks/>
          </p:cNvGrpSpPr>
          <p:nvPr/>
        </p:nvGrpSpPr>
        <p:grpSpPr bwMode="auto">
          <a:xfrm>
            <a:off x="260351" y="1493843"/>
            <a:ext cx="11760200" cy="5235575"/>
            <a:chOff x="123" y="941"/>
            <a:chExt cx="5556" cy="3298"/>
          </a:xfrm>
        </p:grpSpPr>
        <p:pic>
          <p:nvPicPr>
            <p:cNvPr id="3090" name="Rounded Rectangle 4"/>
            <p:cNvPicPr>
              <a:picLocks noChangeArrowheads="1"/>
            </p:cNvPicPr>
            <p:nvPr/>
          </p:nvPicPr>
          <p:blipFill>
            <a:blip r:embed="rId15">
              <a:lum bright="100000" contrast="-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941"/>
              <a:ext cx="5556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303" y="1119"/>
              <a:ext cx="5202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087" name="Rounded Rectangle 4"/>
          <p:cNvGrpSpPr>
            <a:grpSpLocks/>
          </p:cNvGrpSpPr>
          <p:nvPr/>
        </p:nvGrpSpPr>
        <p:grpSpPr bwMode="auto">
          <a:xfrm>
            <a:off x="203200" y="1524003"/>
            <a:ext cx="11760200" cy="5235575"/>
            <a:chOff x="123" y="941"/>
            <a:chExt cx="5556" cy="3298"/>
          </a:xfrm>
        </p:grpSpPr>
        <p:pic>
          <p:nvPicPr>
            <p:cNvPr id="3088" name="Rounded Rectangle 4"/>
            <p:cNvPicPr>
              <a:picLocks noChangeArrowheads="1"/>
            </p:cNvPicPr>
            <p:nvPr/>
          </p:nvPicPr>
          <p:blipFill>
            <a:blip r:embed="rId15">
              <a:lum bright="100000" contrast="-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941"/>
              <a:ext cx="5556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 Box 22"/>
            <p:cNvSpPr txBox="1">
              <a:spLocks noChangeArrowheads="1"/>
            </p:cNvSpPr>
            <p:nvPr/>
          </p:nvSpPr>
          <p:spPr bwMode="auto">
            <a:xfrm>
              <a:off x="303" y="1119"/>
              <a:ext cx="5202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6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72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DE47E-C2EE-461E-B3CF-02F95C72DA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81147-B9E7-4477-B385-0F5FF9A4A7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www.themegallery.com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Rectangle 4"/>
          <p:cNvSpPr txBox="1">
            <a:spLocks noChangeArrowheads="1"/>
          </p:cNvSpPr>
          <p:nvPr/>
        </p:nvSpPr>
        <p:spPr bwMode="gray">
          <a:xfrm>
            <a:off x="609600" y="1676400"/>
            <a:ext cx="1290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Kính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chào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quý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thầy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cô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267" y="609647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2950"/>
            <a:ext cx="2118784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51200" y="2514600"/>
            <a:ext cx="8432800" cy="5562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  <p:pic>
        <p:nvPicPr>
          <p:cNvPr id="72708" name="Picture 5" descr="Trương Hán Siêu: Chỉ phản kháng dị đ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96814"/>
            <a:ext cx="4673600" cy="4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1"/>
          <p:cNvSpPr>
            <a:spLocks noChangeArrowheads="1"/>
          </p:cNvSpPr>
          <p:nvPr/>
        </p:nvSpPr>
        <p:spPr bwMode="auto">
          <a:xfrm>
            <a:off x="406400" y="709622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 fontAlgn="base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Tác giả </a:t>
            </a:r>
            <a:r>
              <a:rPr lang="en-US" sz="2800" smtClean="0">
                <a:solidFill>
                  <a:srgbClr val="CC99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 Hán Siêu (?-1354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14264" y="2514600"/>
            <a:ext cx="8210331" cy="5562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  <p:pic>
        <p:nvPicPr>
          <p:cNvPr id="72708" name="Picture 5" descr="Trương Hán Siêu: Chỉ phản kháng dị đ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96814"/>
            <a:ext cx="4673600" cy="4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1"/>
          <p:cNvSpPr>
            <a:spLocks noChangeArrowheads="1"/>
          </p:cNvSpPr>
          <p:nvPr/>
        </p:nvSpPr>
        <p:spPr bwMode="auto">
          <a:xfrm>
            <a:off x="406400" y="709622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 fontAlgn="base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Tác giả </a:t>
            </a:r>
            <a:r>
              <a:rPr lang="en-US" sz="2800" smtClean="0">
                <a:solidFill>
                  <a:srgbClr val="CC99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 Hán Siêu (?-1354</a:t>
            </a: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11582400" cy="5562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Tác phẩm</a:t>
            </a:r>
          </a:p>
          <a:p>
            <a:pPr algn="just" eaLnBrk="1" hangingPunct="1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Viết khoảng 50 năm sau khi kháng chiến Nguyên – Mông thắng lợi.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  <p:pic>
        <p:nvPicPr>
          <p:cNvPr id="4" name="Picture 2" descr="http://2.bp.blogspot.com/_qmoqu-WKG0E/Sq34SvwgxHI/AAAAAAAAAJQ/9cFlCMJ7Qds/s400/800px-Chienthangbachd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6" y="2667000"/>
            <a:ext cx="7101417" cy="399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truclamyentu.info/tlls_hoangsatruongsa/songbachdangdanhquanng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65188"/>
            <a:ext cx="8737600" cy="547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vietnamvanhien.net/bandotran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1928"/>
            <a:ext cx="11480800" cy="654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eablogs.zenfs.com/u/JOL0QHSWGRka1aCON5knCi4wcf0-/photo/ap_2008100210084064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1074400" cy="622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6" descr="http://seablogs.zenfs.com/u/JOL0QHSWGRka1aCON5knCi4wcf0-/photo/ap_20080925121328189.jpg.jpg"/>
          <p:cNvSpPr>
            <a:spLocks noChangeAspect="1" noChangeArrowheads="1"/>
          </p:cNvSpPr>
          <p:nvPr/>
        </p:nvSpPr>
        <p:spPr bwMode="auto">
          <a:xfrm>
            <a:off x="207433" y="-1714500"/>
            <a:ext cx="635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8136" name="Picture 8" descr="http://seablogs.zenfs.com/u/JOL0QHSWGRka1aCON5knCi4wcf0-/photo/ap_2008092512105270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28600"/>
            <a:ext cx="113792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i63_171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28572"/>
          <a:stretch>
            <a:fillRect/>
          </a:stretch>
        </p:blipFill>
        <p:spPr bwMode="auto">
          <a:xfrm>
            <a:off x="2923630" y="1087826"/>
            <a:ext cx="576317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200" y="228602"/>
            <a:ext cx="10566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Di tích còn lại của ” Bạch Đằng giang phú”</a:t>
            </a:r>
          </a:p>
        </p:txBody>
      </p:sp>
    </p:spTree>
    <p:extLst>
      <p:ext uri="{BB962C8B-B14F-4D97-AF65-F5344CB8AC3E}">
        <p14:creationId xmlns:p14="http://schemas.microsoft.com/office/powerpoint/2010/main" val="16632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762000"/>
            <a:ext cx="11684000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dirty="0" smtClean="0"/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2800" b="1" dirty="0" smtClean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  <p:pic>
        <p:nvPicPr>
          <p:cNvPr id="78853" name="Picture 5" descr="Thuyết minh về tác giả Trương Hán Siêu - Phú &quot;sông Bạch Đằ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717" y="3779847"/>
            <a:ext cx="8557683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8000" y="685800"/>
            <a:ext cx="11176000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Thể phú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Phân loại: 2 loại</a:t>
            </a:r>
          </a:p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 cổ thể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trước đời Đường (Trung Quốc). Bố cục gồm 4 đoạn: </a:t>
            </a:r>
          </a:p>
          <a:p>
            <a:pPr algn="just">
              <a:buFont typeface="Wingdings 2" pitchFamily="18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Mở</a:t>
            </a:r>
          </a:p>
          <a:p>
            <a:pPr algn="just">
              <a:buFont typeface="Wingdings 2" pitchFamily="18" charset="2"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+ Giải thích</a:t>
            </a:r>
          </a:p>
          <a:p>
            <a:pPr algn="just">
              <a:buFont typeface="Wingdings 2" pitchFamily="18" charset="2"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+ Bình luận</a:t>
            </a:r>
          </a:p>
          <a:p>
            <a:pPr algn="just">
              <a:buFont typeface="Wingdings 2" pitchFamily="18" charset="2"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+ Kết.</a:t>
            </a:r>
          </a:p>
          <a:p>
            <a:pPr algn="just" eaLnBrk="1" hangingPunct="1">
              <a:buFontTx/>
              <a:buNone/>
            </a:pPr>
            <a:endParaRPr lang="en-US" sz="2400" b="1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8000" y="4983164"/>
            <a:ext cx="1117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 Đường luật (phú cận thể)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 hiện từ thời Đường, có vần, có đối, theo luật bằng trắc.</a:t>
            </a:r>
          </a:p>
        </p:txBody>
      </p:sp>
      <p:sp>
        <p:nvSpPr>
          <p:cNvPr id="79876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9999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ẠCH ĐẰNG GIANG-DÒNG SÔNG HUYỀN THOẠI * Kỳ 2: Ba lần vùi mộng quân xâm lượ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2743200"/>
            <a:ext cx="751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2" y="7"/>
            <a:ext cx="1089236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8000" y="269222"/>
            <a:ext cx="111760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“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còn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lưu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!”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giải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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“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nghìn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xưa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ngợi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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“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chừ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lệ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chan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33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0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2166" y="84915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2800" b="1" u="sng" dirty="0" smtClean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hương pháp làm việc nhóm hiệu quả - Phuongphap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" y="304916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4425" y="2201248"/>
            <a:ext cx="4840014" cy="64633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lIns="91230" tIns="45615" rIns="91230" bIns="456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4914" y="3524681"/>
            <a:ext cx="6553196" cy="2677444"/>
          </a:xfrm>
          <a:prstGeom prst="rect">
            <a:avLst/>
          </a:prstGeom>
        </p:spPr>
        <p:txBody>
          <a:bodyPr wrap="square" lIns="91230" tIns="45615" rIns="91230" bIns="45615">
            <a:spAutoFit/>
          </a:bodyPr>
          <a:lstStyle/>
          <a:p>
            <a:pPr marL="342126" indent="-342126" algn="just" defTabSz="1085813"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126" indent="-342126" algn="just" defTabSz="1085813"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126" indent="-342126" algn="just" defTabSz="1085813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2166" y="84915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2800" b="1" u="sng" dirty="0" smtClean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467" y="1617906"/>
            <a:ext cx="4840014" cy="64633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lIns="91230" tIns="45615" rIns="91230" bIns="45615">
            <a:spAutoFit/>
          </a:bodyPr>
          <a:lstStyle/>
          <a:p>
            <a:pPr algn="ctr"/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40374"/>
              </p:ext>
            </p:extLst>
          </p:nvPr>
        </p:nvGraphicFramePr>
        <p:xfrm>
          <a:off x="390634" y="2469605"/>
          <a:ext cx="11401972" cy="402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131"/>
                <a:gridCol w="263284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86076" y="1665815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06400" y="45010"/>
            <a:ext cx="112776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2800" b="1" u="sng" dirty="0" smtClean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32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+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+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11598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Giương buồm giong gió chơi vơi,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Lướt bể chơi trăng mải miết.</a:t>
            </a:r>
            <a:endParaRPr lang="en-US" sz="36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Phân tích</a:t>
            </a:r>
            <a:endParaRPr lang="en-US" sz="32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Đoạn mở:</a:t>
            </a:r>
            <a:r>
              <a:rPr lang="en-US" sz="2800" b="1" u="sng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 xúc của nhân vật khách trước cảnh sắc trên sông Bạch Đằng</a:t>
            </a:r>
            <a:endParaRPr lang="en-US" sz="32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4235640"/>
            <a:ext cx="11582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qua”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3840" y="1244250"/>
            <a:ext cx="75359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Sớm gõ thuyền chừ Nguyên Tương,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Chiều lần thăm chừ Vũ huyệt.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Cửu Giang, Ngũ Hồ,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Tam Ngô, Bách Việt.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en-US" sz="2800" b="1" dirty="0" smtClean="0">
                <a:latin typeface="Amazone" pitchFamily="66" charset="0"/>
              </a:rPr>
              <a:t>….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Đầm Vân Mộng chứa vài trăm trong dạ cũng nhiều,</a:t>
            </a:r>
            <a:r>
              <a:rPr lang="vi-VN" sz="2800" b="1" dirty="0">
                <a:latin typeface="Amazone" pitchFamily="66" charset="0"/>
              </a:rPr>
              <a:t/>
            </a:r>
            <a:br>
              <a:rPr lang="vi-VN" sz="2800" b="1" dirty="0">
                <a:latin typeface="Amazone" pitchFamily="66" charset="0"/>
              </a:rPr>
            </a:br>
            <a:r>
              <a:rPr lang="vi-VN" sz="2800" b="1" dirty="0">
                <a:solidFill>
                  <a:srgbClr val="00264D"/>
                </a:solidFill>
                <a:latin typeface="Amazone" pitchFamily="66" charset="0"/>
              </a:rPr>
              <a:t>Mà tráng chí bốn phương vẫn còn tha thiết.</a:t>
            </a:r>
            <a:endParaRPr lang="en-US" sz="28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mở: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416984" y="5092704"/>
            <a:ext cx="112670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+ Địa danh của đất Việt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 cửa Đại Than, bến Đông Triều, sông Bạch Đằng.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840828" y="24785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Qua cửa Đại Than,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Ngược bến Đông Triều,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Đến sông Bạch Đằng,</a:t>
            </a:r>
            <a:endParaRPr lang="en-US" sz="36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676409"/>
            <a:ext cx="11785600" cy="513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mở: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739" y="1699644"/>
            <a:ext cx="846959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dirty="0" smtClean="0">
                <a:solidFill>
                  <a:srgbClr val="00264D"/>
                </a:solidFill>
                <a:latin typeface="Amazone" pitchFamily="66" charset="0"/>
              </a:rPr>
              <a:t>Bát </a:t>
            </a: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ngát sóng kình muôn dặm,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Thướt tha đuôi trĩ một màu.</a:t>
            </a:r>
            <a:endParaRPr lang="en-US" sz="3600" b="1" dirty="0" smtClean="0">
              <a:solidFill>
                <a:srgbClr val="000000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mở: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Phú sông Bạch Đằng - TÔI YÊU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16" y="2695903"/>
            <a:ext cx="4683484" cy="307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739" y="1722674"/>
            <a:ext cx="832770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dirty="0" smtClean="0">
                <a:solidFill>
                  <a:srgbClr val="00264D"/>
                </a:solidFill>
                <a:latin typeface="Amazone" pitchFamily="66" charset="0"/>
              </a:rPr>
              <a:t>Nước </a:t>
            </a: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trời một sắc,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Phong cảnh ba thu.</a:t>
            </a:r>
            <a:endParaRPr lang="en-US" sz="3600" b="1" dirty="0" smtClean="0">
              <a:solidFill>
                <a:srgbClr val="000000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mở: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Phú sông Bạch Đằng - TÔI YÊU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16" y="2695903"/>
            <a:ext cx="4683484" cy="307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6760" y="2821630"/>
            <a:ext cx="74133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mở: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7568" y="1575136"/>
            <a:ext cx="68264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Bờ lau san sát,</a:t>
            </a:r>
            <a:r>
              <a:rPr lang="vi-VN" sz="3200" b="1" dirty="0">
                <a:solidFill>
                  <a:prstClr val="black"/>
                </a:solidFill>
                <a:latin typeface="Amazone" pitchFamily="66" charset="0"/>
              </a:rPr>
              <a:t/>
            </a:r>
            <a:br>
              <a:rPr lang="vi-VN" sz="3200" b="1" dirty="0">
                <a:solidFill>
                  <a:prstClr val="black"/>
                </a:solidFill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Bến lách đìu hiu</a:t>
            </a:r>
            <a:r>
              <a:rPr lang="vi-VN" sz="3200" b="1" dirty="0">
                <a:solidFill>
                  <a:prstClr val="black"/>
                </a:solidFill>
                <a:latin typeface="Amazone" pitchFamily="66" charset="0"/>
              </a:rPr>
              <a:t/>
            </a:r>
            <a:br>
              <a:rPr lang="vi-VN" sz="3200" b="1" dirty="0">
                <a:solidFill>
                  <a:prstClr val="black"/>
                </a:solidFill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Sông chìm giáo gãy,</a:t>
            </a:r>
            <a:r>
              <a:rPr lang="vi-VN" sz="3200" b="1" dirty="0">
                <a:solidFill>
                  <a:prstClr val="black"/>
                </a:solidFill>
                <a:latin typeface="Amazone" pitchFamily="66" charset="0"/>
              </a:rPr>
              <a:t/>
            </a:r>
            <a:br>
              <a:rPr lang="vi-VN" sz="3200" b="1" dirty="0">
                <a:solidFill>
                  <a:prstClr val="black"/>
                </a:solidFill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Gò đầy xương khô.</a:t>
            </a:r>
            <a:r>
              <a:rPr lang="vi-VN" sz="3200" b="1" dirty="0">
                <a:solidFill>
                  <a:prstClr val="black"/>
                </a:solidFill>
                <a:latin typeface="Amazone" pitchFamily="66" charset="0"/>
              </a:rPr>
              <a:t/>
            </a:r>
            <a:br>
              <a:rPr lang="vi-VN" sz="3200" b="1" dirty="0">
                <a:solidFill>
                  <a:prstClr val="black"/>
                </a:solidFill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Buồn vì cảnh thảm,</a:t>
            </a:r>
            <a:r>
              <a:rPr lang="vi-VN" sz="3200" b="1" dirty="0">
                <a:solidFill>
                  <a:prstClr val="black"/>
                </a:solidFill>
                <a:latin typeface="Amazone" pitchFamily="66" charset="0"/>
              </a:rPr>
              <a:t/>
            </a:r>
            <a:br>
              <a:rPr lang="vi-VN" sz="3200" b="1" dirty="0">
                <a:solidFill>
                  <a:prstClr val="black"/>
                </a:solidFill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Đứng lặng giờ lâu.</a:t>
            </a:r>
            <a:endParaRPr lang="en-US" sz="3200" b="1" dirty="0">
              <a:solidFill>
                <a:srgbClr val="000000"/>
              </a:solidFill>
              <a:latin typeface="Amazone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_zoom_ditic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5004" y="1001120"/>
            <a:ext cx="11176000" cy="5562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57812" y="278528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Sơ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đồ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sông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Bạch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Đằng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ngày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34900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6400" y="4322737"/>
            <a:ext cx="1178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+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3986" y="25225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Thương nỗi anh hùng đâu vắng tá,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Tiếc thay dấu vết luống còn lưu.</a:t>
            </a:r>
            <a:endParaRPr lang="en-US" sz="36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2305" y="1696026"/>
            <a:ext cx="60051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06400" y="3986678"/>
            <a:ext cx="1117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400" y="5717042"/>
            <a:ext cx="1117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406400" y="133052"/>
            <a:ext cx="11074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8662" y="156653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“</a:t>
            </a:r>
            <a:r>
              <a:rPr lang="vi-VN" sz="3200" b="1" dirty="0" smtClean="0">
                <a:solidFill>
                  <a:srgbClr val="00264D"/>
                </a:solidFill>
                <a:latin typeface="Amazone" pitchFamily="66" charset="0"/>
              </a:rPr>
              <a:t>Bên </a:t>
            </a: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sông bô lão hỏi,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Hỏi ý ta sở cầu.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Có kẻ gậy lê chống trước,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Có người thuyền nhẹ bơi </a:t>
            </a:r>
            <a:r>
              <a:rPr lang="vi-VN" sz="3200" b="1" dirty="0" smtClean="0">
                <a:solidFill>
                  <a:srgbClr val="00264D"/>
                </a:solidFill>
                <a:latin typeface="Amazone" pitchFamily="66" charset="0"/>
              </a:rPr>
              <a:t>sau</a:t>
            </a:r>
            <a:endParaRPr lang="en-US" sz="3200" b="1" dirty="0" smtClean="0">
              <a:solidFill>
                <a:srgbClr val="00264D"/>
              </a:solidFill>
              <a:latin typeface="Amazone" pitchFamily="66" charset="0"/>
            </a:endParaRPr>
          </a:p>
          <a:p>
            <a:r>
              <a:rPr lang="en-US" sz="3200" b="1" dirty="0" err="1" smtClean="0">
                <a:solidFill>
                  <a:srgbClr val="00264D"/>
                </a:solidFill>
                <a:latin typeface="Amazone" pitchFamily="66" charset="0"/>
              </a:rPr>
              <a:t>Vái</a:t>
            </a:r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 ta </a:t>
            </a:r>
            <a:r>
              <a:rPr lang="en-US" sz="3200" b="1" dirty="0" err="1" smtClean="0">
                <a:solidFill>
                  <a:srgbClr val="00264D"/>
                </a:solidFill>
                <a:latin typeface="Amazone" pitchFamily="66" charset="0"/>
              </a:rPr>
              <a:t>mà</a:t>
            </a:r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 </a:t>
            </a:r>
            <a:r>
              <a:rPr lang="en-US" sz="3200" b="1" dirty="0" err="1" smtClean="0">
                <a:solidFill>
                  <a:srgbClr val="00264D"/>
                </a:solidFill>
                <a:latin typeface="Amazone" pitchFamily="66" charset="0"/>
              </a:rPr>
              <a:t>thưa</a:t>
            </a:r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 </a:t>
            </a:r>
            <a:r>
              <a:rPr lang="en-US" sz="3200" b="1" dirty="0" err="1" smtClean="0">
                <a:solidFill>
                  <a:srgbClr val="00264D"/>
                </a:solidFill>
                <a:latin typeface="Amazone" pitchFamily="66" charset="0"/>
              </a:rPr>
              <a:t>rằng</a:t>
            </a:r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:…”</a:t>
            </a:r>
            <a:endParaRPr lang="en-US" sz="32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93546" y="4641678"/>
            <a:ext cx="11176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248" y="2163269"/>
            <a:ext cx="10699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“Đây là chiến địa buổi trùng hưng nhị thánh bắt Ô Mã,</a:t>
            </a:r>
            <a:r>
              <a:rPr lang="vi-VN" sz="3600" b="1" dirty="0">
                <a:latin typeface="Amazone" pitchFamily="66" charset="0"/>
              </a:rPr>
              <a:t/>
            </a:r>
            <a:br>
              <a:rPr lang="vi-VN" sz="3600" b="1" dirty="0">
                <a:latin typeface="Amazone" pitchFamily="66" charset="0"/>
              </a:rPr>
            </a:br>
            <a:r>
              <a:rPr lang="vi-VN" sz="3600" b="1" dirty="0">
                <a:solidFill>
                  <a:srgbClr val="00264D"/>
                </a:solidFill>
                <a:latin typeface="Amazone" pitchFamily="66" charset="0"/>
              </a:rPr>
              <a:t>Cũng là bãi đất xưa, thuở trước Ngô chúa phá Hoằng </a:t>
            </a:r>
            <a:r>
              <a:rPr lang="vi-VN" sz="3600" b="1" dirty="0" smtClean="0">
                <a:solidFill>
                  <a:srgbClr val="00264D"/>
                </a:solidFill>
                <a:latin typeface="Amazone" pitchFamily="66" charset="0"/>
              </a:rPr>
              <a:t>Thao”</a:t>
            </a:r>
            <a:endParaRPr lang="en-US" sz="36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06400" y="4291545"/>
            <a:ext cx="1148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6400" y="5811210"/>
            <a:ext cx="1148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406400" y="105241"/>
            <a:ext cx="1107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3419" y="1509258"/>
            <a:ext cx="7220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“</a:t>
            </a:r>
            <a:r>
              <a:rPr lang="vi-VN" sz="3200" b="1" dirty="0" smtClean="0">
                <a:solidFill>
                  <a:srgbClr val="00264D"/>
                </a:solidFill>
                <a:latin typeface="Amazone" pitchFamily="66" charset="0"/>
              </a:rPr>
              <a:t>Đương </a:t>
            </a: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khi ấy: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Thuyền tàu muôn đội,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en-US" sz="3200" b="1" dirty="0" smtClean="0">
                <a:latin typeface="Amazone" pitchFamily="66" charset="0"/>
              </a:rPr>
              <a:t>…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Ánh nhật nguyệt chừ phải mờ,</a:t>
            </a:r>
            <a:r>
              <a:rPr lang="vi-VN" sz="3200" b="1" dirty="0">
                <a:latin typeface="Amazone" pitchFamily="66" charset="0"/>
              </a:rPr>
              <a:t/>
            </a:r>
            <a:br>
              <a:rPr lang="vi-VN" sz="3200" b="1" dirty="0">
                <a:latin typeface="Amazone" pitchFamily="66" charset="0"/>
              </a:rPr>
            </a:br>
            <a:r>
              <a:rPr lang="vi-VN" sz="3200" b="1" dirty="0">
                <a:solidFill>
                  <a:srgbClr val="00264D"/>
                </a:solidFill>
                <a:latin typeface="Amazone" pitchFamily="66" charset="0"/>
              </a:rPr>
              <a:t>Bầu trời đất chừ sắp </a:t>
            </a:r>
            <a:r>
              <a:rPr lang="vi-VN" sz="3200" b="1" dirty="0" smtClean="0">
                <a:solidFill>
                  <a:srgbClr val="00264D"/>
                </a:solidFill>
                <a:latin typeface="Amazone" pitchFamily="66" charset="0"/>
              </a:rPr>
              <a:t>đổi</a:t>
            </a:r>
            <a:r>
              <a:rPr lang="en-US" sz="3200" b="1" dirty="0" smtClean="0">
                <a:solidFill>
                  <a:srgbClr val="00264D"/>
                </a:solidFill>
                <a:latin typeface="Amazone" pitchFamily="66" charset="0"/>
              </a:rPr>
              <a:t>”.</a:t>
            </a:r>
            <a:endParaRPr lang="en-US" sz="3200" b="1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06400" y="2186181"/>
            <a:ext cx="11480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406400" y="289907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11200" y="1391677"/>
            <a:ext cx="11176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 ngôn về chân lí của các bô lão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Những người bất nghĩa thì sẽ tiêu vong.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Những người anh hùng, nhân nghĩa thì mãi lưu danh thiên cổ.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1200" y="5145088"/>
            <a:ext cx="1076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Đó là chân lí có tính chất vĩnh hằng. 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406400" y="536138"/>
            <a:ext cx="1107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u="sng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42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8000" y="2019826"/>
            <a:ext cx="11277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Lời ca tiếp nối của khách: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ngợi sự anh minh của 2 vị thánh quan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(Trần Nhân Tông và Trần Thánh Tông).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ngợi chiến tích trên sông Bạch Đằng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 định chân lí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vai trò và vị trí quyết định của con người trong tương quan với yếu tố đất đai hiểm yếu.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 tự hào dân tộc và tư tưởng nhân văn cao đẹp.</a:t>
            </a:r>
            <a:endParaRPr lang="en-US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406400" y="536138"/>
            <a:ext cx="1107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u="sng" dirty="0" err="1" smtClean="0">
                <a:solidFill>
                  <a:srgbClr val="9B2D1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u="sng" dirty="0">
              <a:solidFill>
                <a:srgbClr val="9B2D1F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83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08000" y="703972"/>
            <a:ext cx="11379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Giá trị nội dung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Lòng yêu nước.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Tự hào dân tộc về truyền thống anh hùng bất khuất và đạo lí nhân nghĩa.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tưởng nhân văn cao đẹp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Khẳng định và đề cao vai trò của con người, đạo lí chính nghĩa.</a:t>
            </a:r>
          </a:p>
        </p:txBody>
      </p:sp>
    </p:spTree>
    <p:extLst>
      <p:ext uri="{BB962C8B-B14F-4D97-AF65-F5344CB8AC3E}">
        <p14:creationId xmlns:p14="http://schemas.microsoft.com/office/powerpoint/2010/main" val="35708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09600" y="662697"/>
            <a:ext cx="10972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Tổng kết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Nghệ thuật</a:t>
            </a:r>
            <a:endParaRPr lang="en-US" sz="3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Bài phú là đỉnh cao nghệ thuật của thể phú trong VHTĐVN: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+  Bố cục chặt chẽ.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+ Lời văn linh hoạt.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+ Hình tượng nghệ thuật sinh động.</a:t>
            </a:r>
          </a:p>
        </p:txBody>
      </p:sp>
    </p:spTree>
    <p:extLst>
      <p:ext uri="{BB962C8B-B14F-4D97-AF65-F5344CB8AC3E}">
        <p14:creationId xmlns:p14="http://schemas.microsoft.com/office/powerpoint/2010/main" val="31210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1016000" y="1371600"/>
            <a:ext cx="10668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i="1" smtClean="0">
                <a:solidFill>
                  <a:srgbClr val="FF0000"/>
                </a:solidFill>
                <a:cs typeface="Times New Roman" pitchFamily="18" charset="0"/>
              </a:rPr>
              <a:t>âu 1: Văn bản “ Phú sông Bạch Đằng” được Trương Hán Siêu sáng tác khi nào 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A. Khi nhà Trần bắt đầu có dấu hiệu suy thoái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000000"/>
                </a:solidFill>
                <a:cs typeface="Times New Roman" pitchFamily="18" charset="0"/>
              </a:rPr>
              <a:t>B. Khi nhà Trần đang cường thịnh’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000000"/>
                </a:solidFill>
                <a:cs typeface="Times New Roman" pitchFamily="18" charset="0"/>
              </a:rPr>
              <a:t>C. Khi nhà Trần vừa đạnh thắng quân Nguyên-Mông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000000"/>
                </a:solidFill>
                <a:cs typeface="Times New Roman" pitchFamily="18" charset="0"/>
              </a:rPr>
              <a:t>D. Khi nhà Trần vừa củng cố lại chính quyền</a:t>
            </a: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5011073" y="228608"/>
            <a:ext cx="2021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32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5262868" y="5791200"/>
            <a:ext cx="17086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A</a:t>
            </a:r>
            <a:endParaRPr lang="vi-VN" sz="28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ho thuê xe đi Bạch Đằng Giang trọn gói giá rẻ tại Hà Nội – Dịch vụ cho  thuê xe Hôm 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57" y="614853"/>
            <a:ext cx="11093449" cy="565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743200" y="1752600"/>
            <a:ext cx="7620000" cy="1639788"/>
          </a:xfrm>
          <a:prstGeom prst="cloudCallout">
            <a:avLst>
              <a:gd name="adj1" fmla="val -71620"/>
              <a:gd name="adj2" fmla="val -2896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i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2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2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1371604"/>
            <a:ext cx="10668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Câu </a:t>
            </a:r>
            <a:r>
              <a:rPr lang="en-US" sz="2800" b="1" i="1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: Câu “ Anh minh hai vị thánh quân” để nuối tiếc chỉ?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000000"/>
                </a:solidFill>
                <a:cs typeface="Arial" charset="0"/>
              </a:rPr>
              <a:t>A. Ngô Quyền, Trần Nhân Tông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000000"/>
                </a:solidFill>
                <a:cs typeface="Arial" charset="0"/>
              </a:rPr>
              <a:t>B. Trần Nhân Tông, Trần Hưng Đạo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cs typeface="Arial" charset="0"/>
              </a:rPr>
              <a:t>C. Trần Thánh Tông, Trần Hưng Đạo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srgbClr val="000000"/>
                </a:solidFill>
                <a:cs typeface="Arial" charset="0"/>
              </a:rPr>
              <a:t>D. Ngô Quyền, Trần Hưng Đạo</a:t>
            </a:r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5011073" y="228608"/>
            <a:ext cx="2021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32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5256194" y="5791200"/>
            <a:ext cx="1721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  <a:endParaRPr lang="vi-VN" sz="28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1371604"/>
            <a:ext cx="10668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Câu </a:t>
            </a:r>
            <a:r>
              <a:rPr lang="en-US" sz="2800" b="1" i="1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: Văn bản “ Ph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ằng” có mấy nhân vật ?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cs typeface="Arial" charset="0"/>
              </a:rPr>
              <a:t>A.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cs typeface="Arial" charset="0"/>
              </a:rPr>
              <a:t>Hai 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cs typeface="Arial" charset="0"/>
              </a:rPr>
              <a:t>B. Bốn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cs typeface="Arial" charset="0"/>
              </a:rPr>
              <a:t>C.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cs typeface="Arial" charset="0"/>
              </a:rPr>
              <a:t>Năm 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cs typeface="Arial" charset="0"/>
              </a:rPr>
              <a:t>D. Ba</a:t>
            </a:r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5011073" y="228608"/>
            <a:ext cx="2021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32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5262868" y="5791200"/>
            <a:ext cx="17086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A</a:t>
            </a:r>
            <a:endParaRPr lang="vi-VN" sz="28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6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016000" y="1371608"/>
            <a:ext cx="10668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i="1" smtClean="0">
                <a:solidFill>
                  <a:srgbClr val="FF0000"/>
                </a:solidFill>
                <a:cs typeface="Times New Roman" pitchFamily="18" charset="0"/>
              </a:rPr>
              <a:t>âu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i="1" smtClean="0">
                <a:solidFill>
                  <a:srgbClr val="FF0000"/>
                </a:solidFill>
                <a:cs typeface="Times New Roman" pitchFamily="18" charset="0"/>
              </a:rPr>
              <a:t>: “Phú sông Bạch Đằng” thuộc loại?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A. Văn phú 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B. luật phú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C. bài phú 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prstClr val="black"/>
                </a:solidFill>
                <a:cs typeface="Times New Roman" pitchFamily="18" charset="0"/>
              </a:rPr>
              <a:t>D. cổ phú</a:t>
            </a:r>
          </a:p>
        </p:txBody>
      </p:sp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5011073" y="228608"/>
            <a:ext cx="2021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32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5245781" y="5791200"/>
            <a:ext cx="17427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D</a:t>
            </a:r>
            <a:endParaRPr lang="vi-VN" sz="28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4836"/>
            <a:ext cx="1188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679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 Quyền đại phá quân Nam Hán trên sông Bạch Đằ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89" y="2259269"/>
            <a:ext cx="5694527" cy="429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327" y="2413350"/>
            <a:ext cx="5575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6576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938: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2485" y="492537"/>
            <a:ext cx="868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173" y="1703884"/>
            <a:ext cx="107783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2485" y="492537"/>
            <a:ext cx="868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ê Đại Hành phá Tống | Nghiên Cứu Lịch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9" y="3067050"/>
            <a:ext cx="542794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ê Đại Hành và chiến thắng Bạch Đằng năm 981 - Bạch Đằng 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31" y="3067050"/>
            <a:ext cx="5925316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48" y="2783876"/>
            <a:ext cx="5533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1288: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2485" y="492537"/>
            <a:ext cx="868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10 trận đánh hay nhất trong ba lần kháng chiến chống Mông -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2" y="2490951"/>
            <a:ext cx="57245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59" name="Picture 9" descr="p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812800" y="1600200"/>
            <a:ext cx="1168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smtClean="0">
                <a:solidFill>
                  <a:srgbClr val="FF0000"/>
                </a:solidFill>
                <a:latin typeface="Times New Roman" pitchFamily="18" charset="0"/>
              </a:rPr>
              <a:t>Phú sông Bạch Đằng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i="1" smtClean="0">
                <a:solidFill>
                  <a:srgbClr val="0000FF"/>
                </a:solidFill>
                <a:latin typeface="Times New Roman" pitchFamily="18" charset="0"/>
              </a:rPr>
              <a:t>(Bạch Đằng giang phú)</a:t>
            </a:r>
            <a:endParaRPr lang="en-US" sz="3600" b="1" i="1" smtClean="0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78400" y="4648209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i="1" smtClean="0">
                <a:solidFill>
                  <a:srgbClr val="FF0000"/>
                </a:solidFill>
                <a:latin typeface="Times New Roman" pitchFamily="18" charset="0"/>
              </a:rPr>
              <a:t>Trương Hán Siêu</a:t>
            </a:r>
          </a:p>
        </p:txBody>
      </p:sp>
    </p:spTree>
    <p:extLst>
      <p:ext uri="{BB962C8B-B14F-4D97-AF65-F5344CB8AC3E}">
        <p14:creationId xmlns:p14="http://schemas.microsoft.com/office/powerpoint/2010/main" val="31385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70166" y="2462056"/>
            <a:ext cx="8432800" cy="5562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(nay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219200" y="152400"/>
            <a:ext cx="3352800" cy="609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I. TÌM HIỂU CHUNG</a:t>
            </a:r>
          </a:p>
        </p:txBody>
      </p:sp>
      <p:pic>
        <p:nvPicPr>
          <p:cNvPr id="71684" name="Picture 5" descr="Trương Hán Siêu: Chỉ phản kháng dị đ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317531"/>
            <a:ext cx="4673600" cy="45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400" y="709622"/>
            <a:ext cx="91440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just" fontAlgn="base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CC99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(?-1354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1782</Words>
  <Application>Microsoft Office PowerPoint</Application>
  <PresentationFormat>Custom</PresentationFormat>
  <Paragraphs>202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Arial</vt:lpstr>
      <vt:lpstr>Tahoma</vt:lpstr>
      <vt:lpstr>Franklin Gothic Book</vt:lpstr>
      <vt:lpstr>.VnAristote</vt:lpstr>
      <vt:lpstr>Verdana</vt:lpstr>
      <vt:lpstr>Wingdings 2</vt:lpstr>
      <vt:lpstr>Wingdings</vt:lpstr>
      <vt:lpstr>Lucida Sans Unicode</vt:lpstr>
      <vt:lpstr>Comic Sans MS</vt:lpstr>
      <vt:lpstr>Wingdings 3</vt:lpstr>
      <vt:lpstr>Arial Black</vt:lpstr>
      <vt:lpstr>Perpetua</vt:lpstr>
      <vt:lpstr>Amazone</vt:lpstr>
      <vt:lpstr>Times New Roman</vt:lpstr>
      <vt:lpstr>Calibri</vt:lpstr>
      <vt:lpstr>2_295TGp_education_light_ani</vt:lpstr>
      <vt:lpstr>1_295TGp_education_light_ani</vt:lpstr>
      <vt:lpstr>1_Concourse</vt:lpstr>
      <vt:lpstr>Equity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52</cp:revision>
  <dcterms:created xsi:type="dcterms:W3CDTF">2018-05-24T12:43:45Z</dcterms:created>
  <dcterms:modified xsi:type="dcterms:W3CDTF">2021-01-18T10:56:16Z</dcterms:modified>
</cp:coreProperties>
</file>